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80" r:id="rId3"/>
    <p:sldId id="260" r:id="rId4"/>
    <p:sldId id="261" r:id="rId5"/>
    <p:sldId id="262" r:id="rId6"/>
    <p:sldId id="278" r:id="rId7"/>
    <p:sldId id="263" r:id="rId8"/>
    <p:sldId id="264" r:id="rId9"/>
    <p:sldId id="266" r:id="rId10"/>
    <p:sldId id="271" r:id="rId11"/>
    <p:sldId id="272" r:id="rId12"/>
    <p:sldId id="269" r:id="rId13"/>
    <p:sldId id="268" r:id="rId14"/>
    <p:sldId id="270" r:id="rId15"/>
    <p:sldId id="258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80" y="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D5876F58-E34A-42C0-A83C-A7DC64FD6FB2}" type="datetimeFigureOut">
              <a:rPr lang="ru-RU" smtClean="0"/>
              <a:t>01.03.2019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5011F-F9D2-4D46-ACBB-3F300300B419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2244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76F58-E34A-42C0-A83C-A7DC64FD6FB2}" type="datetimeFigureOut">
              <a:rPr lang="ru-RU" smtClean="0"/>
              <a:t>01.03.2019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5011F-F9D2-4D46-ACBB-3F300300B4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023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76F58-E34A-42C0-A83C-A7DC64FD6FB2}" type="datetimeFigureOut">
              <a:rPr lang="ru-RU" smtClean="0"/>
              <a:t>01.03.2019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5011F-F9D2-4D46-ACBB-3F300300B419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2733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76F58-E34A-42C0-A83C-A7DC64FD6FB2}" type="datetimeFigureOut">
              <a:rPr lang="ru-RU" smtClean="0"/>
              <a:t>01.03.2019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5011F-F9D2-4D46-ACBB-3F300300B4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909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76F58-E34A-42C0-A83C-A7DC64FD6FB2}" type="datetimeFigureOut">
              <a:rPr lang="ru-RU" smtClean="0"/>
              <a:t>01.03.2019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5011F-F9D2-4D46-ACBB-3F300300B419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757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76F58-E34A-42C0-A83C-A7DC64FD6FB2}" type="datetimeFigureOut">
              <a:rPr lang="ru-RU" smtClean="0"/>
              <a:t>01.03.2019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5011F-F9D2-4D46-ACBB-3F300300B4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927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76F58-E34A-42C0-A83C-A7DC64FD6FB2}" type="datetimeFigureOut">
              <a:rPr lang="ru-RU" smtClean="0"/>
              <a:t>01.03.2019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5011F-F9D2-4D46-ACBB-3F300300B4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242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76F58-E34A-42C0-A83C-A7DC64FD6FB2}" type="datetimeFigureOut">
              <a:rPr lang="ru-RU" smtClean="0"/>
              <a:t>01.03.2019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5011F-F9D2-4D46-ACBB-3F300300B4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071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76F58-E34A-42C0-A83C-A7DC64FD6FB2}" type="datetimeFigureOut">
              <a:rPr lang="ru-RU" smtClean="0"/>
              <a:t>01.03.2019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5011F-F9D2-4D46-ACBB-3F300300B4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336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76F58-E34A-42C0-A83C-A7DC64FD6FB2}" type="datetimeFigureOut">
              <a:rPr lang="ru-RU" smtClean="0"/>
              <a:t>01.03.2019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5011F-F9D2-4D46-ACBB-3F300300B4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820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76F58-E34A-42C0-A83C-A7DC64FD6FB2}" type="datetimeFigureOut">
              <a:rPr lang="ru-RU" smtClean="0"/>
              <a:t>01.03.2019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5011F-F9D2-4D46-ACBB-3F300300B419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0382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5876F58-E34A-42C0-A83C-A7DC64FD6FB2}" type="datetimeFigureOut">
              <a:rPr lang="ru-RU" smtClean="0"/>
              <a:t>01.03.2019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8C5011F-F9D2-4D46-ACBB-3F300300B419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0671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16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18.wdp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7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14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36683" y="750278"/>
            <a:ext cx="11230707" cy="1327088"/>
          </a:xfrm>
        </p:spPr>
        <p:txBody>
          <a:bodyPr>
            <a:noAutofit/>
          </a:bodyPr>
          <a:lstStyle/>
          <a:p>
            <a:pPr algn="ctr"/>
            <a:r>
              <a:rPr lang="ru-RU" sz="67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Aparajita" panose="020B0604020202020204" pitchFamily="34" charset="0"/>
              </a:rPr>
              <a:t/>
            </a:r>
            <a:br>
              <a:rPr lang="ru-RU" sz="67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Aparajita" panose="020B0604020202020204" pitchFamily="34" charset="0"/>
              </a:rPr>
            </a:br>
            <a:r>
              <a:rPr lang="ru-RU" sz="67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Aparajita" panose="020B0604020202020204" pitchFamily="34" charset="0"/>
              </a:rPr>
              <a:t/>
            </a:r>
            <a:br>
              <a:rPr lang="ru-RU" sz="67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Aparajita" panose="020B0604020202020204" pitchFamily="34" charset="0"/>
              </a:rPr>
            </a:br>
            <a:r>
              <a:rPr lang="ru-RU" sz="67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  <a:ea typeface="Batang" panose="02030600000101010101" pitchFamily="18" charset="-127"/>
                <a:cs typeface="Aparajita" panose="020B0604020202020204" pitchFamily="34" charset="0"/>
              </a:rPr>
              <a:t>ОПАСНЫЕ ПРЕДМЕТЫ</a:t>
            </a:r>
            <a:br>
              <a:rPr lang="ru-RU" sz="67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  <a:ea typeface="Batang" panose="02030600000101010101" pitchFamily="18" charset="-127"/>
                <a:cs typeface="Aparajita" panose="020B0604020202020204" pitchFamily="34" charset="0"/>
              </a:rPr>
            </a:br>
            <a:r>
              <a:rPr lang="ru-RU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ru-RU" sz="6000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  <a:cs typeface="Aparajita" panose="020B0604020202020204" pitchFamily="34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500" b="80500" l="9366" r="93948"/>
                    </a14:imgEffect>
                  </a14:imgLayer>
                </a14:imgProps>
              </a:ext>
            </a:extLst>
          </a:blip>
          <a:srcRect l="10235" t="16914" r="8124" b="19625"/>
          <a:stretch/>
        </p:blipFill>
        <p:spPr>
          <a:xfrm>
            <a:off x="3305907" y="1852609"/>
            <a:ext cx="5298831" cy="3561061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3305907" y="5587499"/>
            <a:ext cx="5492261" cy="97271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b="1" dirty="0" smtClean="0"/>
              <a:t>Презентация для детей 3-5 лет.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Составила:  А.В. Гуляева, заместитель заведующего МБДОУ № 496.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24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311927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dirty="0">
                <a:solidFill>
                  <a:schemeClr val="accent5">
                    <a:lumMod val="75000"/>
                  </a:schemeClr>
                </a:solidFill>
              </a:rPr>
              <a:t>Надо взрослым помогать,</a:t>
            </a:r>
            <a:br>
              <a:rPr lang="ru-RU" sz="44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400" b="1" dirty="0">
                <a:solidFill>
                  <a:schemeClr val="accent5">
                    <a:lumMod val="75000"/>
                  </a:schemeClr>
                </a:solidFill>
              </a:rPr>
              <a:t>Но нельзя без спроса брать</a:t>
            </a:r>
            <a:br>
              <a:rPr lang="ru-RU" sz="44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400" b="1" dirty="0">
                <a:solidFill>
                  <a:schemeClr val="accent5">
                    <a:lumMod val="75000"/>
                  </a:schemeClr>
                </a:solidFill>
              </a:rPr>
              <a:t>Нож, пилу и молоток!</a:t>
            </a:r>
            <a:br>
              <a:rPr lang="ru-RU" sz="44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400" b="1" dirty="0">
                <a:solidFill>
                  <a:schemeClr val="accent5">
                    <a:lumMod val="75000"/>
                  </a:schemeClr>
                </a:solidFill>
              </a:rPr>
              <a:t>Осторожным будь, дружок!</a:t>
            </a:r>
            <a:br>
              <a:rPr lang="ru-RU" sz="4400" b="1" dirty="0">
                <a:solidFill>
                  <a:schemeClr val="accent5">
                    <a:lumMod val="75000"/>
                  </a:schemeClr>
                </a:solidFill>
              </a:rPr>
            </a:br>
            <a:endParaRPr lang="ru-RU" sz="4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798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028" y="4158666"/>
            <a:ext cx="2570618" cy="25758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97" b="86911" l="1154" r="9935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05487">
            <a:off x="3493733" y="3861307"/>
            <a:ext cx="5546458" cy="27163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6959" y="3583436"/>
            <a:ext cx="2474481" cy="327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17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128" y="561770"/>
            <a:ext cx="9720072" cy="19469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chemeClr val="accent1">
                    <a:lumMod val="75000"/>
                  </a:schemeClr>
                </a:solidFill>
              </a:rPr>
              <a:t>Если видишь ты колючки,</a:t>
            </a:r>
            <a:br>
              <a:rPr lang="ru-RU" sz="4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То </a:t>
            </a: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</a:rPr>
              <a:t>держи подальше </a:t>
            </a: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ручки !</a:t>
            </a: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шурупы,</a:t>
            </a: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гвозди и иголки,</a:t>
            </a: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без взрослых пусть лежат на полке! </a:t>
            </a:r>
            <a:endParaRPr lang="ru-RU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7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0343" y="2896523"/>
            <a:ext cx="4011516" cy="36335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13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95745" y="2850968"/>
            <a:ext cx="4021316" cy="33368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4000" y1="90461" x2="14000" y2="90461"/>
                        <a14:foregroundMark x1="16889" y1="67763" x2="16889" y2="67763"/>
                        <a14:foregroundMark x1="15556" y1="44737" x2="15556" y2="44737"/>
                        <a14:foregroundMark x1="23556" y1="30592" x2="23556" y2="30592"/>
                        <a14:foregroundMark x1="34444" y1="16447" x2="34444" y2="164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9148566" y="3635349"/>
            <a:ext cx="3191267" cy="215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501492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</a:rPr>
              <a:t>Опасны </a:t>
            </a:r>
            <a:r>
              <a:rPr lang="ru-RU" sz="4800" b="1" dirty="0">
                <a:solidFill>
                  <a:srgbClr val="C00000"/>
                </a:solidFill>
              </a:rPr>
              <a:t>для </a:t>
            </a:r>
            <a:r>
              <a:rPr lang="ru-RU" sz="4800" b="1" dirty="0" smtClean="0">
                <a:solidFill>
                  <a:srgbClr val="C00000"/>
                </a:solidFill>
              </a:rPr>
              <a:t>детей </a:t>
            </a:r>
            <a:br>
              <a:rPr lang="ru-RU" sz="4800" b="1" dirty="0" smtClean="0">
                <a:solidFill>
                  <a:srgbClr val="C0000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>эти предметы или нет ?</a:t>
            </a: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228" r="41937"/>
          <a:stretch/>
        </p:blipFill>
        <p:spPr>
          <a:xfrm rot="19985437">
            <a:off x="1496446" y="912057"/>
            <a:ext cx="3605564" cy="67241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786" y="2135675"/>
            <a:ext cx="7041716" cy="433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7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501492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</a:rPr>
              <a:t>Опасны </a:t>
            </a:r>
            <a:r>
              <a:rPr lang="ru-RU" sz="4800" b="1" dirty="0">
                <a:solidFill>
                  <a:srgbClr val="C00000"/>
                </a:solidFill>
              </a:rPr>
              <a:t>для </a:t>
            </a:r>
            <a:r>
              <a:rPr lang="ru-RU" sz="4800" b="1" dirty="0" smtClean="0">
                <a:solidFill>
                  <a:srgbClr val="C00000"/>
                </a:solidFill>
              </a:rPr>
              <a:t>детей </a:t>
            </a:r>
            <a:br>
              <a:rPr lang="ru-RU" sz="4800" b="1" dirty="0" smtClean="0">
                <a:solidFill>
                  <a:srgbClr val="C0000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>эти предметы или нет ?</a:t>
            </a: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813595">
            <a:off x="526181" y="1491365"/>
            <a:ext cx="5082404" cy="50926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300" l="9000" r="93000"/>
                    </a14:imgEffect>
                  </a14:imgLayer>
                </a14:imgProps>
              </a:ext>
            </a:extLst>
          </a:blip>
          <a:srcRect l="9385" r="6923" b="11037"/>
          <a:stretch/>
        </p:blipFill>
        <p:spPr>
          <a:xfrm rot="16200000">
            <a:off x="5894973" y="1325155"/>
            <a:ext cx="4783015" cy="480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1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501492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</a:rPr>
              <a:t>Опасны </a:t>
            </a:r>
            <a:r>
              <a:rPr lang="ru-RU" sz="4800" b="1" dirty="0">
                <a:solidFill>
                  <a:srgbClr val="C00000"/>
                </a:solidFill>
              </a:rPr>
              <a:t>для </a:t>
            </a:r>
            <a:r>
              <a:rPr lang="ru-RU" sz="4800" b="1" dirty="0" smtClean="0">
                <a:solidFill>
                  <a:srgbClr val="C00000"/>
                </a:solidFill>
              </a:rPr>
              <a:t>детей </a:t>
            </a:r>
            <a:br>
              <a:rPr lang="ru-RU" sz="4800" b="1" dirty="0" smtClean="0">
                <a:solidFill>
                  <a:srgbClr val="C0000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>эти предметы или нет ?</a:t>
            </a: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361" t="27874" r="5829" b="28853"/>
          <a:stretch/>
        </p:blipFill>
        <p:spPr>
          <a:xfrm>
            <a:off x="3622531" y="4527233"/>
            <a:ext cx="6063400" cy="13969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85" b="84769" l="38923" r="60615"/>
                    </a14:imgEffect>
                  </a14:imgLayer>
                </a14:imgProps>
              </a:ext>
            </a:extLst>
          </a:blip>
          <a:srcRect l="41709" t="6276" r="39635" b="14825"/>
          <a:stretch/>
        </p:blipFill>
        <p:spPr>
          <a:xfrm rot="6005853" flipV="1">
            <a:off x="5533941" y="-740578"/>
            <a:ext cx="2240580" cy="827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0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Берегите свое здоровье!</a:t>
            </a:r>
            <a:endParaRPr lang="ru-RU" sz="4800" b="1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24128" y="3540368"/>
            <a:ext cx="9720073" cy="2768991"/>
          </a:xfrm>
        </p:spPr>
        <p:txBody>
          <a:bodyPr>
            <a:normAutofit fontScale="77500" lnSpcReduction="20000"/>
          </a:bodyPr>
          <a:lstStyle/>
          <a:p>
            <a:pPr algn="ctr"/>
            <a:endParaRPr lang="ru-RU" sz="6000" b="1" i="1" dirty="0" smtClean="0"/>
          </a:p>
          <a:p>
            <a:pPr algn="ctr"/>
            <a:endParaRPr lang="ru-RU" sz="6000" b="1" i="1" dirty="0"/>
          </a:p>
          <a:p>
            <a:pPr algn="ctr"/>
            <a:endParaRPr lang="ru-RU" sz="6000" b="1" i="1" dirty="0" smtClean="0"/>
          </a:p>
          <a:p>
            <a:pPr algn="ctr"/>
            <a:r>
              <a:rPr lang="ru-RU" sz="6000" b="1" i="1" dirty="0" smtClean="0"/>
              <a:t>Спасибо за внимание!</a:t>
            </a:r>
            <a:endParaRPr lang="ru-RU" sz="6000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984" y="1591406"/>
            <a:ext cx="7308606" cy="3897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042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691" y="585216"/>
            <a:ext cx="11347939" cy="1499616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3200" b="1" cap="none" spc="0" dirty="0">
                <a:solidFill>
                  <a:srgbClr val="C00000"/>
                </a:solidFill>
                <a:ea typeface="+mn-ea"/>
                <a:cs typeface="+mn-cs"/>
              </a:rPr>
              <a:t>Цель:</a:t>
            </a:r>
            <a:r>
              <a:rPr lang="ru-RU" sz="3200" cap="none" spc="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ru-RU" sz="3200" cap="none" spc="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3200" cap="none" spc="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3200" b="1" cap="none" spc="0" dirty="0" smtClean="0">
                <a:solidFill>
                  <a:prstClr val="black"/>
                </a:solidFill>
                <a:ea typeface="+mn-ea"/>
                <a:cs typeface="+mn-cs"/>
              </a:rPr>
              <a:t>знакомство  </a:t>
            </a:r>
            <a:r>
              <a:rPr lang="ru-RU" sz="3200" b="1" cap="none" spc="0" dirty="0">
                <a:solidFill>
                  <a:prstClr val="black"/>
                </a:solidFill>
                <a:ea typeface="+mn-ea"/>
                <a:cs typeface="+mn-cs"/>
              </a:rPr>
              <a:t>с основами безопасности жизнедеятельности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1692" y="2286000"/>
            <a:ext cx="7400380" cy="4023360"/>
          </a:xfrm>
        </p:spPr>
        <p:txBody>
          <a:bodyPr>
            <a:normAutofit fontScale="70000" lnSpcReduction="2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4000" b="1" dirty="0">
                <a:solidFill>
                  <a:srgbClr val="C00000"/>
                </a:solidFill>
                <a:latin typeface="+mj-lt"/>
              </a:rPr>
              <a:t>Задачи:</a:t>
            </a:r>
            <a:r>
              <a:rPr lang="ru-RU" sz="4000" dirty="0">
                <a:solidFill>
                  <a:prstClr val="black"/>
                </a:solidFill>
                <a:latin typeface="+mj-lt"/>
              </a:rPr>
              <a:t> 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4000" b="1" i="1" dirty="0" smtClean="0">
                <a:solidFill>
                  <a:prstClr val="black"/>
                </a:solidFill>
              </a:rPr>
              <a:t>познакомить детей с бытовыми предметами и приборами, которые могут быть опасными при </a:t>
            </a:r>
            <a:r>
              <a:rPr lang="ru-RU" sz="4000" b="1" i="1" dirty="0">
                <a:solidFill>
                  <a:prstClr val="black"/>
                </a:solidFill>
              </a:rPr>
              <a:t>неправильном обращении с ними. </a:t>
            </a:r>
            <a:endParaRPr lang="ru-RU" sz="4000" b="1" i="1" dirty="0" smtClean="0">
              <a:solidFill>
                <a:prstClr val="black"/>
              </a:solidFill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4000" b="1" i="1" dirty="0" smtClean="0">
                <a:solidFill>
                  <a:prstClr val="black"/>
                </a:solidFill>
              </a:rPr>
              <a:t>Продолжить </a:t>
            </a:r>
            <a:r>
              <a:rPr lang="ru-RU" sz="4000" b="1" i="1" dirty="0">
                <a:solidFill>
                  <a:prstClr val="black"/>
                </a:solidFill>
              </a:rPr>
              <a:t>формирование умения делать умозаключения, анализировать поступки.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4000" b="1" i="1" dirty="0">
                <a:solidFill>
                  <a:prstClr val="black"/>
                </a:solidFill>
              </a:rPr>
              <a:t>Развивать логическое мышление, смекалку.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4000" b="1" i="1" dirty="0">
                <a:solidFill>
                  <a:prstClr val="black"/>
                </a:solidFill>
              </a:rPr>
              <a:t>Воспитывать ответственное отношение к своему здоровью.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033425" y="2084832"/>
            <a:ext cx="3666205" cy="363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0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52" l="0" r="99211">
                        <a14:foregroundMark x1="22105" y1="81185" x2="22105" y2="81185"/>
                        <a14:foregroundMark x1="19211" y1="74564" x2="19211" y2="74564"/>
                        <a14:foregroundMark x1="84474" y1="26481" x2="84474" y2="26481"/>
                        <a14:foregroundMark x1="70526" y1="38328" x2="70526" y2="383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7864816" y="1248778"/>
            <a:ext cx="4840162" cy="365559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67" b="94333" l="11750" r="88750"/>
                    </a14:imgEffect>
                  </a14:imgLayer>
                </a14:imgProps>
              </a:ext>
            </a:extLst>
          </a:blip>
          <a:srcRect l="13692" t="5999" r="14616" b="7436"/>
          <a:stretch/>
        </p:blipFill>
        <p:spPr>
          <a:xfrm rot="19174807">
            <a:off x="7165340" y="3188501"/>
            <a:ext cx="4013070" cy="36341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r="18223"/>
          <a:stretch/>
        </p:blipFill>
        <p:spPr>
          <a:xfrm>
            <a:off x="0" y="0"/>
            <a:ext cx="6816379" cy="5257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720378" y="5504377"/>
            <a:ext cx="64576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/>
              <a:t>Толстый тонкого побьёт. </a:t>
            </a:r>
          </a:p>
          <a:p>
            <a:r>
              <a:rPr lang="ru-RU" sz="3600" b="1" dirty="0"/>
              <a:t>Тонкий что-нибудь прибьёт.</a:t>
            </a:r>
          </a:p>
        </p:txBody>
      </p:sp>
    </p:spTree>
    <p:extLst>
      <p:ext uri="{BB962C8B-B14F-4D97-AF65-F5344CB8AC3E}">
        <p14:creationId xmlns:p14="http://schemas.microsoft.com/office/powerpoint/2010/main" val="427496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58" b="89914" l="0" r="9945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637963">
            <a:off x="5686704" y="4801507"/>
            <a:ext cx="2792955" cy="13046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875" b="82917" l="1719" r="97656">
                        <a14:foregroundMark x1="18750" y1="70208" x2="18750" y2="70208"/>
                        <a14:foregroundMark x1="32500" y1="62292" x2="32500" y2="62292"/>
                        <a14:foregroundMark x1="43594" y1="56667" x2="43594" y2="56667"/>
                      </a14:backgroundRemoval>
                    </a14:imgEffect>
                  </a14:imgLayer>
                </a14:imgProps>
              </a:ext>
            </a:extLst>
          </a:blip>
          <a:srcRect l="3290" t="21841" r="5921" b="18158"/>
          <a:stretch/>
        </p:blipFill>
        <p:spPr>
          <a:xfrm rot="14531628" flipH="1" flipV="1">
            <a:off x="5262094" y="1773566"/>
            <a:ext cx="7121225" cy="352965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r="14730"/>
          <a:stretch/>
        </p:blipFill>
        <p:spPr>
          <a:xfrm>
            <a:off x="4449" y="0"/>
            <a:ext cx="5596251" cy="4375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42027" y="4411766"/>
            <a:ext cx="567015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Я с Шурупами </a:t>
            </a:r>
            <a:r>
              <a:rPr lang="ru-RU" sz="3200" b="1" dirty="0" smtClean="0"/>
              <a:t>дружу </a:t>
            </a:r>
          </a:p>
          <a:p>
            <a:r>
              <a:rPr lang="ru-RU" sz="3200" b="1" dirty="0" smtClean="0"/>
              <a:t>и </a:t>
            </a:r>
            <a:r>
              <a:rPr lang="ru-RU" sz="3200" b="1" dirty="0"/>
              <a:t>любого закружу.</a:t>
            </a:r>
          </a:p>
          <a:p>
            <a:r>
              <a:rPr lang="ru-RU" sz="3200" b="1" dirty="0" smtClean="0"/>
              <a:t>Посмотри! </a:t>
            </a:r>
            <a:r>
              <a:rPr lang="ru-RU" sz="3200" b="1" dirty="0"/>
              <a:t>Пустилась в </a:t>
            </a:r>
            <a:r>
              <a:rPr lang="ru-RU" sz="3200" b="1" dirty="0" smtClean="0"/>
              <a:t>пляс </a:t>
            </a:r>
          </a:p>
          <a:p>
            <a:r>
              <a:rPr lang="ru-RU" sz="3200" b="1" dirty="0" smtClean="0"/>
              <a:t>и шуруп </a:t>
            </a:r>
            <a:r>
              <a:rPr lang="ru-RU" sz="3200" b="1" dirty="0"/>
              <a:t>в доске увяз.</a:t>
            </a:r>
          </a:p>
        </p:txBody>
      </p:sp>
    </p:spTree>
    <p:extLst>
      <p:ext uri="{BB962C8B-B14F-4D97-AF65-F5344CB8AC3E}">
        <p14:creationId xmlns:p14="http://schemas.microsoft.com/office/powerpoint/2010/main" val="345372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9251" y1="40870" x2="89251" y2="40870"/>
                        <a14:foregroundMark x1="69381" y1="18696" x2="69381" y2="18696"/>
                        <a14:foregroundMark x1="79479" y1="36087" x2="79479" y2="36087"/>
                        <a14:foregroundMark x1="31596" y1="22174" x2="31596" y2="22174"/>
                        <a14:foregroundMark x1="45603" y1="7826" x2="45603" y2="78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748" y="3801979"/>
            <a:ext cx="4079124" cy="30560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748" y="238125"/>
            <a:ext cx="3347541" cy="31527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38" b="93594" l="0" r="100000"/>
                    </a14:imgEffect>
                  </a14:imgLayer>
                </a14:imgProps>
              </a:ext>
            </a:extLst>
          </a:blip>
          <a:srcRect t="8513" b="7963"/>
          <a:stretch/>
        </p:blipFill>
        <p:spPr>
          <a:xfrm rot="2062865">
            <a:off x="4771747" y="-387612"/>
            <a:ext cx="5961237" cy="49790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676147" y="2629886"/>
            <a:ext cx="4534966" cy="4228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014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2920" y="320040"/>
            <a:ext cx="42291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Маленького роста я,</a:t>
            </a:r>
          </a:p>
          <a:p>
            <a:r>
              <a:rPr lang="ru-RU" sz="3200" b="1" dirty="0"/>
              <a:t>Тонкая и острая.</a:t>
            </a:r>
          </a:p>
          <a:p>
            <a:r>
              <a:rPr lang="ru-RU" sz="3200" b="1" dirty="0"/>
              <a:t>Носом путь себе ищу,</a:t>
            </a:r>
          </a:p>
          <a:p>
            <a:r>
              <a:rPr lang="ru-RU" sz="3200" b="1" dirty="0"/>
              <a:t>За собою хвост тащу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855" r="99546">
                        <a14:backgroundMark x1="25624" y1="48315" x2="25624" y2="48315"/>
                        <a14:backgroundMark x1="60544" y1="75281" x2="60544" y2="75281"/>
                        <a14:backgroundMark x1="34467" y1="87640" x2="34467" y2="8764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67052"/>
            <a:ext cx="5171123" cy="31308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2160" y="822960"/>
            <a:ext cx="5888354" cy="258318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096000" y="4232460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dirty="0"/>
              <a:t>Много делать мы умеем:</a:t>
            </a:r>
          </a:p>
          <a:p>
            <a:r>
              <a:rPr lang="ru-RU" sz="3600" b="1" dirty="0"/>
              <a:t>Стричь, кроить и вырезать.</a:t>
            </a:r>
          </a:p>
          <a:p>
            <a:r>
              <a:rPr lang="ru-RU" sz="3600" b="1" dirty="0"/>
              <a:t>Не играйте с нами, дети:</a:t>
            </a:r>
          </a:p>
          <a:p>
            <a:r>
              <a:rPr lang="ru-RU" sz="3600" b="1" dirty="0"/>
              <a:t>Можем больно наказать!</a:t>
            </a:r>
          </a:p>
        </p:txBody>
      </p:sp>
    </p:spTree>
    <p:extLst>
      <p:ext uri="{BB962C8B-B14F-4D97-AF65-F5344CB8AC3E}">
        <p14:creationId xmlns:p14="http://schemas.microsoft.com/office/powerpoint/2010/main" val="206970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8500">
                        <a14:foregroundMark x1="86667" y1="15667" x2="86667" y2="15667"/>
                        <a14:foregroundMark x1="19833" y1="80833" x2="19833" y2="80833"/>
                        <a14:foregroundMark x1="11167" y1="88000" x2="11167" y2="88000"/>
                        <a14:foregroundMark x1="43667" y1="59333" x2="43667" y2="59333"/>
                        <a14:foregroundMark x1="53167" y1="58500" x2="53167" y2="58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411230">
            <a:off x="1319539" y="3372558"/>
            <a:ext cx="4602894" cy="46028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9979" y="76159"/>
            <a:ext cx="5342021" cy="6552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77725" y="454175"/>
            <a:ext cx="6096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/>
              <a:t>Ох, и острый же предмет —</a:t>
            </a:r>
          </a:p>
          <a:p>
            <a:r>
              <a:rPr lang="ru-RU" sz="3200" b="1" dirty="0"/>
              <a:t> Нанесёт любому вред.</a:t>
            </a:r>
          </a:p>
          <a:p>
            <a:r>
              <a:rPr lang="ru-RU" sz="3200" b="1" dirty="0"/>
              <a:t> С ним веди себя </a:t>
            </a:r>
            <a:r>
              <a:rPr lang="ru-RU" sz="3200" b="1" dirty="0" err="1"/>
              <a:t>построже</a:t>
            </a:r>
            <a:r>
              <a:rPr lang="ru-RU" sz="3200" b="1" dirty="0"/>
              <a:t> —</a:t>
            </a:r>
          </a:p>
          <a:p>
            <a:r>
              <a:rPr lang="ru-RU" sz="3200" b="1" dirty="0"/>
              <a:t> Будь предельно осторожен.</a:t>
            </a:r>
          </a:p>
          <a:p>
            <a:r>
              <a:rPr lang="ru-RU" sz="3200" b="1" dirty="0"/>
              <a:t> Стоит только зазеваться —</a:t>
            </a:r>
          </a:p>
          <a:p>
            <a:r>
              <a:rPr lang="ru-RU" sz="3200" b="1" dirty="0"/>
              <a:t> Ранит, некуда деваться.</a:t>
            </a:r>
          </a:p>
          <a:p>
            <a:r>
              <a:rPr lang="ru-RU" sz="3200" b="1" dirty="0"/>
              <a:t> Хоть опасен он, но всё ж,</a:t>
            </a:r>
          </a:p>
          <a:p>
            <a:r>
              <a:rPr lang="ru-RU" sz="3200" b="1" dirty="0"/>
              <a:t> Повседневно нужен...</a:t>
            </a:r>
          </a:p>
        </p:txBody>
      </p:sp>
    </p:spTree>
    <p:extLst>
      <p:ext uri="{BB962C8B-B14F-4D97-AF65-F5344CB8AC3E}">
        <p14:creationId xmlns:p14="http://schemas.microsoft.com/office/powerpoint/2010/main" val="73339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" b="97333" l="0" r="100000"/>
                    </a14:imgEffect>
                  </a14:imgLayer>
                </a14:imgProps>
              </a:ext>
            </a:extLst>
          </a:blip>
          <a:srcRect t="5903" b="6796"/>
          <a:stretch/>
        </p:blipFill>
        <p:spPr>
          <a:xfrm rot="19672263">
            <a:off x="5044440" y="-450688"/>
            <a:ext cx="5402407" cy="47163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603" y="409073"/>
            <a:ext cx="3406990" cy="3897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684520" y="3406140"/>
            <a:ext cx="606517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Замечательный </a:t>
            </a:r>
            <a:r>
              <a:rPr lang="ru-RU" sz="3200" b="1" dirty="0" smtClean="0"/>
              <a:t>дружище,</a:t>
            </a:r>
            <a:endParaRPr lang="ru-RU" sz="3200" b="1" dirty="0"/>
          </a:p>
          <a:p>
            <a:r>
              <a:rPr lang="ru-RU" sz="3200" b="1" dirty="0"/>
              <a:t>Деревянная ручища, </a:t>
            </a:r>
          </a:p>
          <a:p>
            <a:r>
              <a:rPr lang="ru-RU" sz="3200" b="1" dirty="0"/>
              <a:t>Да железный обушок, </a:t>
            </a:r>
          </a:p>
          <a:p>
            <a:r>
              <a:rPr lang="ru-RU" sz="3200" b="1" dirty="0"/>
              <a:t>Да калёный гребешок. </a:t>
            </a:r>
          </a:p>
          <a:p>
            <a:r>
              <a:rPr lang="ru-RU" sz="3200" b="1" dirty="0"/>
              <a:t>Он у плотника в почёте, </a:t>
            </a:r>
          </a:p>
          <a:p>
            <a:r>
              <a:rPr lang="ru-RU" sz="3200" b="1" dirty="0"/>
              <a:t>Каждый день с ним на работе.</a:t>
            </a:r>
          </a:p>
        </p:txBody>
      </p:sp>
    </p:spTree>
    <p:extLst>
      <p:ext uri="{BB962C8B-B14F-4D97-AF65-F5344CB8AC3E}">
        <p14:creationId xmlns:p14="http://schemas.microsoft.com/office/powerpoint/2010/main" val="118568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600" b="78414" l="0" r="100000"/>
                    </a14:imgEffect>
                  </a14:imgLayer>
                </a14:imgProps>
              </a:ext>
            </a:extLst>
          </a:blip>
          <a:srcRect t="13672" b="18711"/>
          <a:stretch/>
        </p:blipFill>
        <p:spPr>
          <a:xfrm>
            <a:off x="240632" y="4499811"/>
            <a:ext cx="5152869" cy="17084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8" b="14059"/>
          <a:stretch/>
        </p:blipFill>
        <p:spPr>
          <a:xfrm rot="20296810" flipH="1">
            <a:off x="5761586" y="4217870"/>
            <a:ext cx="6166370" cy="26099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393501" cy="4001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216461" y="569719"/>
            <a:ext cx="564787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Скажу </a:t>
            </a:r>
            <a:r>
              <a:rPr lang="ru-RU" sz="3600" b="1" dirty="0"/>
              <a:t>вам, не хвастая, — </a:t>
            </a:r>
          </a:p>
          <a:p>
            <a:r>
              <a:rPr lang="ru-RU" sz="3600" b="1" dirty="0"/>
              <a:t>Я стальная и злая </a:t>
            </a:r>
            <a:endParaRPr lang="ru-RU" sz="3600" b="1" dirty="0" smtClean="0"/>
          </a:p>
          <a:p>
            <a:r>
              <a:rPr lang="ru-RU" sz="3600" b="1" dirty="0" smtClean="0"/>
              <a:t>и очень зубастая.</a:t>
            </a:r>
          </a:p>
          <a:p>
            <a:r>
              <a:rPr lang="ru-RU" sz="3600" b="1" dirty="0"/>
              <a:t>И даже </a:t>
            </a:r>
            <a:r>
              <a:rPr lang="ru-RU" sz="3600" b="1" dirty="0" smtClean="0"/>
              <a:t>дуб боится </a:t>
            </a:r>
          </a:p>
          <a:p>
            <a:r>
              <a:rPr lang="ru-RU" sz="3600" b="1" dirty="0" smtClean="0"/>
              <a:t>попасть мне на  </a:t>
            </a:r>
            <a:r>
              <a:rPr lang="ru-RU" sz="3600" b="1" dirty="0"/>
              <a:t>зуб</a:t>
            </a:r>
          </a:p>
        </p:txBody>
      </p:sp>
    </p:spTree>
    <p:extLst>
      <p:ext uri="{BB962C8B-B14F-4D97-AF65-F5344CB8AC3E}">
        <p14:creationId xmlns:p14="http://schemas.microsoft.com/office/powerpoint/2010/main" val="339180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282</TotalTime>
  <Words>252</Words>
  <Application>Microsoft Office PowerPoint</Application>
  <PresentationFormat>Произвольный</PresentationFormat>
  <Paragraphs>52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Интеграл</vt:lpstr>
      <vt:lpstr>  ОПАСНЫЕ ПРЕДМЕТЫ  </vt:lpstr>
      <vt:lpstr>Цель:  знакомство  с основами безопасности жизнедеятельности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Надо взрослым помогать, Но нельзя без спроса брать Нож, пилу и молоток! Осторожным будь, дружок! </vt:lpstr>
      <vt:lpstr>Если видишь ты колючки, То держи подальше ручки ! шурупы, гвозди и иголки,  без взрослых пусть лежат на полке! </vt:lpstr>
      <vt:lpstr>Опасны для детей  эти предметы или нет ?</vt:lpstr>
      <vt:lpstr>Опасны для детей  эти предметы или нет ?</vt:lpstr>
      <vt:lpstr>Опасны для детей  эти предметы или нет ?</vt:lpstr>
      <vt:lpstr>Берегите свое здоровье!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ОПАСНЫЕ ПРЕДМЕТЫ</dc:title>
  <dc:creator>Админ</dc:creator>
  <cp:lastModifiedBy>Анна</cp:lastModifiedBy>
  <cp:revision>36</cp:revision>
  <dcterms:created xsi:type="dcterms:W3CDTF">2015-12-19T17:18:33Z</dcterms:created>
  <dcterms:modified xsi:type="dcterms:W3CDTF">2019-03-01T05:40:09Z</dcterms:modified>
</cp:coreProperties>
</file>